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6" r:id="rId54"/>
    <p:sldId id="445" r:id="rId55"/>
    <p:sldId id="448" r:id="rId56"/>
    <p:sldId id="447" r:id="rId57"/>
    <p:sldId id="310" r:id="rId58"/>
    <p:sldId id="265" r:id="rId59"/>
    <p:sldId id="339" r:id="rId6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59</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8.png"/><Relationship Id="rId1" Type="http://schemas.openxmlformats.org/officeDocument/2006/relationships/slideLayout" Target="../slideLayouts/slideLayout8.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8.png"/><Relationship Id="rId2"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4"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99" y="3902730"/>
            <a:ext cx="2466132" cy="2399480"/>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“Map Devices to Competitors</a:t>
            </a:r>
            <a:br>
              <a:rPr lang="en-US" dirty="0" smtClean="0">
                <a:sym typeface="Wingdings" panose="05000000000000000000" pitchFamily="2" charset="2"/>
              </a:rPr>
            </a:br>
            <a:r>
              <a:rPr lang="en-US" dirty="0" smtClean="0">
                <a:sym typeface="Wingdings" panose="05000000000000000000" pitchFamily="2" charset="2"/>
              </a:rPr>
              <a:t>and Marks” icon</a:t>
            </a:r>
          </a:p>
          <a:p>
            <a:r>
              <a:rPr lang="en-US" dirty="0" smtClean="0">
                <a:sym typeface="Wingdings" panose="05000000000000000000" pitchFamily="2" charset="2"/>
              </a:rPr>
              <a:t>Select 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66352" y="3189717"/>
            <a:ext cx="3221851" cy="3165863"/>
          </a:xfrm>
          <a:prstGeom prst="rect">
            <a:avLst/>
          </a:prstGeom>
        </p:spPr>
      </p:pic>
      <p:sp>
        <p:nvSpPr>
          <p:cNvPr id="2" name="Title 1"/>
          <p:cNvSpPr>
            <a:spLocks noGrp="1"/>
          </p:cNvSpPr>
          <p:nvPr>
            <p:ph type="title"/>
          </p:nvPr>
        </p:nvSpPr>
        <p:spPr/>
        <p:txBody>
          <a:bodyPr/>
          <a:lstStyle/>
          <a:p>
            <a:r>
              <a:rPr lang="en-US" dirty="0" smtClean="0"/>
              <a:t>Enabling Use of Buoy </a:t>
            </a:r>
            <a:r>
              <a:rPr lang="en-US" dirty="0" smtClean="0"/>
              <a:t>Pinging </a:t>
            </a:r>
            <a:r>
              <a:rPr lang="en-US" dirty="0" smtClean="0"/>
              <a:t>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a:t>
            </a:r>
            <a:r>
              <a:rPr lang="en-US" dirty="0" smtClean="0">
                <a:sym typeface="Wingdings" panose="05000000000000000000" pitchFamily="2" charset="2"/>
              </a:rPr>
              <a:t>“Invite Buoy Tenders” </a:t>
            </a:r>
            <a:r>
              <a:rPr lang="en-US" dirty="0" smtClean="0">
                <a:sym typeface="Wingdings" panose="05000000000000000000" pitchFamily="2" charset="2"/>
              </a:rPr>
              <a:t>icon</a:t>
            </a:r>
          </a:p>
          <a:p>
            <a:r>
              <a:rPr lang="en-US" dirty="0" smtClean="0">
                <a:sym typeface="Wingdings" panose="05000000000000000000" pitchFamily="2" charset="2"/>
              </a:rPr>
              <a:t>Select event</a:t>
            </a:r>
            <a:endParaRPr lang="en-US" dirty="0" smtClean="0">
              <a:sym typeface="Wingdings" panose="05000000000000000000" pitchFamily="2" charset="2"/>
            </a:endParaRPr>
          </a:p>
          <a:p>
            <a:r>
              <a:rPr lang="en-US" dirty="0" smtClean="0">
                <a:sym typeface="Wingdings" panose="05000000000000000000" pitchFamily="2" charset="2"/>
              </a:rPr>
              <a:t>Enter e-mail addresses for invitations</a:t>
            </a:r>
          </a:p>
          <a:p>
            <a:r>
              <a:rPr lang="en-US" dirty="0" smtClean="0">
                <a:sym typeface="Wingdings" panose="05000000000000000000" pitchFamily="2" charset="2"/>
              </a:rPr>
              <a:t>Click “Invite Buoy Tenders”</a:t>
            </a:r>
          </a:p>
          <a:p>
            <a:r>
              <a:rPr lang="en-US" dirty="0" smtClean="0">
                <a:sym typeface="Wingdings" panose="05000000000000000000" pitchFamily="2" charset="2"/>
              </a:rPr>
              <a:t>Scan code in app</a:t>
            </a:r>
            <a:endParaRPr lang="en-US" dirty="0" smtClean="0">
              <a:sym typeface="Wingdings" panose="05000000000000000000" pitchFamily="2" charset="2"/>
            </a:endParaRPr>
          </a:p>
          <a:p>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Select race</a:t>
            </a:r>
            <a:endParaRPr lang="en-US" dirty="0" smtClean="0">
              <a:sym typeface="Wingdings" panose="05000000000000000000" pitchFamily="2" charset="2"/>
            </a:endParaRPr>
          </a:p>
          <a:p>
            <a:r>
              <a:rPr lang="en-US" dirty="0" smtClean="0">
                <a:sym typeface="Wingdings" panose="05000000000000000000" pitchFamily="2" charset="2"/>
              </a:rPr>
              <a:t>Click “Start tracking”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Click “Set tracking times” icon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at least a “Start of tracking” time</a:t>
            </a:r>
          </a:p>
          <a:p>
            <a:r>
              <a:rPr lang="en-US" dirty="0" smtClean="0">
                <a:sym typeface="Wingdings" panose="05000000000000000000" pitchFamily="2" charset="2"/>
              </a:rPr>
              <a:t>Alternatively to using</a:t>
            </a:r>
            <a:br>
              <a:rPr lang="en-US" dirty="0" smtClean="0">
                <a:sym typeface="Wingdings" panose="05000000000000000000" pitchFamily="2" charset="2"/>
              </a:rPr>
            </a:br>
            <a:r>
              <a:rPr lang="en-US" dirty="0" smtClean="0">
                <a:sym typeface="Wingdings" panose="05000000000000000000" pitchFamily="2" charset="2"/>
              </a:rPr>
              <a:t>Race Manager App, click</a:t>
            </a:r>
            <a:br>
              <a:rPr lang="en-US" dirty="0" smtClean="0">
                <a:sym typeface="Wingdings" panose="05000000000000000000" pitchFamily="2" charset="2"/>
              </a:rPr>
            </a:br>
            <a:r>
              <a:rPr lang="en-US" dirty="0" smtClean="0">
                <a:sym typeface="Wingdings" panose="05000000000000000000" pitchFamily="2" charset="2"/>
              </a:rPr>
              <a:t>“Set start time” icon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Set race start time</a:t>
            </a:r>
          </a:p>
          <a:p>
            <a:pPr lvl="1"/>
            <a:r>
              <a:rPr lang="en-US" dirty="0" smtClean="0">
                <a:sym typeface="Wingdings" panose="05000000000000000000" pitchFamily="2" charset="2"/>
              </a:rPr>
              <a:t>Can be used to complement</a:t>
            </a:r>
            <a:br>
              <a:rPr lang="en-US" dirty="0" smtClean="0">
                <a:sym typeface="Wingdings" panose="05000000000000000000" pitchFamily="2" charset="2"/>
              </a:rPr>
            </a:br>
            <a:r>
              <a:rPr lang="en-US" dirty="0" smtClean="0">
                <a:sym typeface="Wingdings" panose="05000000000000000000" pitchFamily="2" charset="2"/>
              </a:rPr>
              <a:t>Race Manager app</a:t>
            </a:r>
          </a:p>
          <a:p>
            <a:endParaRPr lang="en-US" dirty="0" smtClean="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4717891" y="1342697"/>
            <a:ext cx="4100823" cy="1612001"/>
          </a:xfrm>
          <a:prstGeom prst="rect">
            <a:avLst/>
          </a:prstGeom>
        </p:spPr>
      </p:pic>
      <p:sp>
        <p:nvSpPr>
          <p:cNvPr id="27" name="Oval 26"/>
          <p:cNvSpPr/>
          <p:nvPr/>
        </p:nvSpPr>
        <p:spPr bwMode="gray">
          <a:xfrm>
            <a:off x="6812677" y="2705662"/>
            <a:ext cx="689335" cy="24903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7765612" y="147200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TextBox 17"/>
          <p:cNvSpPr txBox="1"/>
          <p:nvPr/>
        </p:nvSpPr>
        <p:spPr>
          <a:xfrm>
            <a:off x="7525208"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9" name="TextBox 18"/>
          <p:cNvSpPr txBox="1"/>
          <p:nvPr/>
        </p:nvSpPr>
        <p:spPr>
          <a:xfrm>
            <a:off x="8052621" y="149984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a:endCxn id="12" idx="3"/>
          </p:cNvCxnSpPr>
          <p:nvPr/>
        </p:nvCxnSpPr>
        <p:spPr>
          <a:xfrm rot="5400000">
            <a:off x="5733552" y="1946539"/>
            <a:ext cx="2406374" cy="19152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8487950" y="135751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6849316" y="2339964"/>
            <a:ext cx="2520863" cy="101391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Tree>
    <p:extLst>
      <p:ext uri="{BB962C8B-B14F-4D97-AF65-F5344CB8AC3E}">
        <p14:creationId xmlns:p14="http://schemas.microsoft.com/office/powerpoint/2010/main" val="950277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solidFill>
                  <a:schemeClr val="bg2">
                    <a:lumMod val="90000"/>
                  </a:schemeClr>
                </a:solidFill>
              </a:rPr>
              <a:t>Known Issues, Outlook</a:t>
            </a:r>
          </a:p>
          <a:p>
            <a:pPr lvl="2"/>
            <a:r>
              <a:rPr lang="en-US" dirty="0" smtClean="0">
                <a:solidFill>
                  <a:schemeClr val="bg2">
                    <a:lumMod val="90000"/>
                  </a:schemeClr>
                </a:solidFill>
              </a:rPr>
              <a:t>Importing Competitors from External Regatta Management System</a:t>
            </a:r>
          </a:p>
          <a:p>
            <a:pPr lvl="2"/>
            <a:r>
              <a:rPr lang="en-US" dirty="0" smtClean="0">
                <a:solidFill>
                  <a:schemeClr val="bg2">
                    <a:lumMod val="90000"/>
                  </a:schemeClr>
                </a:solidFill>
              </a:rPr>
              <a:t>Using Race Manager-Based Result Entry </a:t>
            </a:r>
            <a:r>
              <a:rPr lang="en-US" i="1" dirty="0" smtClean="0">
                <a:solidFill>
                  <a:schemeClr val="bg2">
                    <a:lumMod val="90000"/>
                  </a:schemeClr>
                </a:solidFill>
              </a:rPr>
              <a:t>and</a:t>
            </a:r>
            <a:r>
              <a:rPr lang="en-US" dirty="0" smtClean="0">
                <a:solidFill>
                  <a:schemeClr val="bg2">
                    <a:lumMod val="90000"/>
                  </a:schemeClr>
                </a:solidFill>
              </a:rPr>
              <a:t> External Scoring System</a:t>
            </a:r>
          </a:p>
          <a:p>
            <a:pPr lvl="2"/>
            <a:r>
              <a:rPr lang="en-US" dirty="0" smtClean="0">
                <a:solidFill>
                  <a:schemeClr val="bg2">
                    <a:lumMod val="90000"/>
                  </a:schemeClr>
                </a:solidFill>
              </a:rPr>
              <a:t>Correcting Wrongly Pinged Mark Positions</a:t>
            </a:r>
          </a:p>
          <a:p>
            <a:pPr lvl="2"/>
            <a:r>
              <a:rPr lang="en-US" dirty="0" smtClean="0">
                <a:solidFill>
                  <a:schemeClr val="bg2">
                    <a:lumMod val="90000"/>
                  </a:schemeClr>
                </a:solidFill>
              </a:rPr>
              <a:t>Obtaining the Apps</a:t>
            </a:r>
          </a:p>
          <a:p>
            <a:pPr lvl="2"/>
            <a:r>
              <a:rPr lang="en-US" dirty="0" smtClean="0">
                <a:solidFill>
                  <a:schemeClr val="bg2">
                    <a:lumMod val="90000"/>
                  </a:schemeClr>
                </a:solidFill>
              </a:rPr>
              <a:t>User Management</a:t>
            </a:r>
          </a:p>
          <a:p>
            <a:pPr lvl="2"/>
            <a:endParaRPr lang="en-US" dirty="0" smtClean="0"/>
          </a:p>
        </p:txBody>
      </p:sp>
    </p:spTree>
    <p:extLst>
      <p:ext uri="{BB962C8B-B14F-4D97-AF65-F5344CB8AC3E}">
        <p14:creationId xmlns:p14="http://schemas.microsoft.com/office/powerpoint/2010/main" val="2449887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smtClean="0"/>
              <a:t>Assigning Competitors to Fleet Races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Click “Competitor Registrations” icon (</a:t>
            </a:r>
            <a:r>
              <a:rPr lang="en-US" dirty="0" smtClean="0">
                <a:solidFill>
                  <a:srgbClr val="FF0000"/>
                </a:solidFill>
              </a:rPr>
              <a:t>1</a:t>
            </a:r>
            <a:r>
              <a:rPr lang="en-US" dirty="0" smtClean="0"/>
              <a:t>)</a:t>
            </a:r>
          </a:p>
          <a:p>
            <a:r>
              <a:rPr lang="en-US" dirty="0" smtClean="0"/>
              <a:t>Enable per-race competitor assignment (</a:t>
            </a:r>
            <a:r>
              <a:rPr lang="en-US" dirty="0" smtClean="0">
                <a:solidFill>
                  <a:srgbClr val="FF0000"/>
                </a:solidFill>
              </a:rPr>
              <a:t>2</a:t>
            </a:r>
            <a:r>
              <a:rPr lang="en-US" dirty="0" smtClean="0"/>
              <a:t>)</a:t>
            </a:r>
          </a:p>
          <a:p>
            <a:r>
              <a:rPr lang="en-US" dirty="0" smtClean="0"/>
              <a:t>Confirm (</a:t>
            </a:r>
            <a:r>
              <a:rPr lang="en-US" dirty="0" smtClean="0">
                <a:solidFill>
                  <a:srgbClr val="FF0000"/>
                </a:solidFill>
              </a:rPr>
              <a:t>3</a:t>
            </a:r>
            <a:r>
              <a:rPr lang="en-US" dirty="0" smtClean="0"/>
              <a:t>)</a:t>
            </a:r>
          </a:p>
          <a:p>
            <a:r>
              <a:rPr lang="en-US" dirty="0" smtClean="0"/>
              <a:t>Assign competitors to race (</a:t>
            </a:r>
            <a:r>
              <a:rPr lang="en-US" dirty="0" smtClean="0">
                <a:solidFill>
                  <a:srgbClr val="FF0000"/>
                </a:solidFill>
              </a:rPr>
              <a:t>4</a:t>
            </a:r>
            <a:r>
              <a:rPr lang="en-US" dirty="0" smtClean="0"/>
              <a:t>), Save (</a:t>
            </a:r>
            <a:r>
              <a:rPr lang="en-US" dirty="0" smtClean="0">
                <a:solidFill>
                  <a:srgbClr val="FF0000"/>
                </a:solidFill>
              </a:rPr>
              <a:t>5</a:t>
            </a:r>
            <a:r>
              <a:rPr lang="en-US" dirty="0" smtClean="0"/>
              <a:t>)</a:t>
            </a:r>
          </a:p>
          <a:p>
            <a:endParaRPr lang="en-US" dirty="0" smtClean="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2">
                    <a:lumMod val="90000"/>
                  </a:schemeClr>
                </a:solidFill>
              </a:rPr>
              <a:t>Smartphone Tracking for Split-Fleet Regattas</a:t>
            </a:r>
          </a:p>
          <a:p>
            <a:pPr lvl="2"/>
            <a:r>
              <a:rPr lang="en-US" dirty="0" smtClean="0">
                <a:solidFill>
                  <a:schemeClr val="bg2">
                    <a:lumMod val="90000"/>
                  </a:schemeClr>
                </a:solidFill>
              </a:rPr>
              <a:t>Defining Series and Fleets in the Regatta</a:t>
            </a:r>
          </a:p>
          <a:p>
            <a:pPr lvl="2"/>
            <a:r>
              <a:rPr lang="en-US" dirty="0" smtClean="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t>
            </a:r>
            <a:r>
              <a:rPr lang="en-US" dirty="0" smtClean="0"/>
              <a:t>Apps (http://byc.sapsailing.com/apps)</a:t>
            </a:r>
            <a:endParaRPr lang="en-US" dirty="0"/>
          </a:p>
          <a:p>
            <a:pPr lvl="2"/>
            <a:r>
              <a:rPr lang="en-US" dirty="0"/>
              <a:t>User </a:t>
            </a:r>
            <a:r>
              <a:rPr lang="en-US" dirty="0" smtClean="0"/>
              <a:t>Management</a:t>
            </a:r>
            <a:endParaRPr lang="en-US" dirty="0"/>
          </a:p>
        </p:txBody>
      </p:sp>
    </p:spTree>
    <p:extLst>
      <p:ext uri="{BB962C8B-B14F-4D97-AF65-F5344CB8AC3E}">
        <p14:creationId xmlns:p14="http://schemas.microsoft.com/office/powerpoint/2010/main" val="39925574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2113</Words>
  <Application>Microsoft Office PowerPoint</Application>
  <PresentationFormat>On-screen Show (4:3)</PresentationFormat>
  <Paragraphs>523</Paragraphs>
  <Slides>59</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490</cp:revision>
  <dcterms:created xsi:type="dcterms:W3CDTF">2013-03-18T12:38:06Z</dcterms:created>
  <dcterms:modified xsi:type="dcterms:W3CDTF">2016-01-28T23:15:01Z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